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71" r:id="rId3"/>
    <p:sldId id="327" r:id="rId4"/>
    <p:sldId id="284" r:id="rId5"/>
    <p:sldId id="335" r:id="rId6"/>
    <p:sldId id="332" r:id="rId7"/>
    <p:sldId id="336" r:id="rId8"/>
    <p:sldId id="330" r:id="rId9"/>
    <p:sldId id="338" r:id="rId10"/>
    <p:sldId id="333" r:id="rId11"/>
    <p:sldId id="328" r:id="rId1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46" autoAdjust="0"/>
    <p:restoredTop sz="94334" autoAdjust="0"/>
  </p:normalViewPr>
  <p:slideViewPr>
    <p:cSldViewPr snapToGrid="0">
      <p:cViewPr varScale="1">
        <p:scale>
          <a:sx n="87" d="100"/>
          <a:sy n="87" d="100"/>
        </p:scale>
        <p:origin x="41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FS1\Planning\PROJECTS\DEP%20Resiliency%20Action%20Plan%202017\Data\SLR\All%20Sea%20Level%20Rise%20projection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a:t>Sea Level Rise Planning Range Recommenation</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'Interm to High'!#REF!</c:f>
              <c:strCache>
                <c:ptCount val="1"/>
                <c:pt idx="0">
                  <c:v>#REF!</c:v>
                </c:pt>
              </c:strCache>
            </c:strRef>
          </c:tx>
          <c:spPr>
            <a:ln w="34925" cap="rnd">
              <a:solidFill>
                <a:schemeClr val="accent1"/>
              </a:solidFill>
              <a:round/>
            </a:ln>
            <a:effectLst>
              <a:outerShdw blurRad="57150" dist="19050" dir="5400000" algn="ctr" rotWithShape="0">
                <a:srgbClr val="000000">
                  <a:alpha val="35000"/>
                </a:srgbClr>
              </a:outerShdw>
            </a:effectLst>
          </c:spPr>
          <c:marker>
            <c:symbol val="none"/>
          </c:marker>
          <c:dLbls>
            <c:delete val="1"/>
          </c:dLbls>
          <c:cat>
            <c:numRef>
              <c:f>'[All Sea Level Rise projections.xlsx]Recommendation'!$A$3:$A$13</c:f>
              <c:numCache>
                <c:formatCode>General</c:formatCode>
                <c:ptCount val="11"/>
                <c:pt idx="0">
                  <c:v>2000</c:v>
                </c:pt>
                <c:pt idx="1">
                  <c:v>2010</c:v>
                </c:pt>
                <c:pt idx="2">
                  <c:v>2020</c:v>
                </c:pt>
                <c:pt idx="3">
                  <c:v>2030</c:v>
                </c:pt>
                <c:pt idx="4">
                  <c:v>2040</c:v>
                </c:pt>
                <c:pt idx="5">
                  <c:v>2050</c:v>
                </c:pt>
                <c:pt idx="6">
                  <c:v>2060</c:v>
                </c:pt>
                <c:pt idx="7">
                  <c:v>2070</c:v>
                </c:pt>
                <c:pt idx="8">
                  <c:v>2080</c:v>
                </c:pt>
                <c:pt idx="9">
                  <c:v>2090</c:v>
                </c:pt>
                <c:pt idx="10">
                  <c:v>2100</c:v>
                </c:pt>
              </c:numCache>
            </c:numRef>
          </c:cat>
          <c:val>
            <c:numRef>
              <c:f>'Interm to High'!#REF!</c:f>
              <c:numCache>
                <c:formatCode>General</c:formatCode>
                <c:ptCount val="1"/>
                <c:pt idx="0">
                  <c:v>1</c:v>
                </c:pt>
              </c:numCache>
            </c:numRef>
          </c:val>
          <c:smooth val="0"/>
          <c:extLst>
            <c:ext xmlns:c16="http://schemas.microsoft.com/office/drawing/2014/chart" uri="{C3380CC4-5D6E-409C-BE32-E72D297353CC}">
              <c16:uniqueId val="{00000000-BEE9-4123-BE11-6B7CCB4E20E4}"/>
            </c:ext>
          </c:extLst>
        </c:ser>
        <c:ser>
          <c:idx val="1"/>
          <c:order val="1"/>
          <c:tx>
            <c:strRef>
              <c:f>'[All Sea Level Rise projections.xlsx]Recommendation'!$B$1:$B$2</c:f>
              <c:strCache>
                <c:ptCount val="1"/>
                <c:pt idx="0">
                  <c:v>NOAA 2017 High</c:v>
                </c:pt>
              </c:strCache>
            </c:strRef>
          </c:tx>
          <c:spPr>
            <a:ln w="34925" cap="rnd">
              <a:solidFill>
                <a:schemeClr val="accent2"/>
              </a:solidFill>
              <a:round/>
            </a:ln>
            <a:effectLst>
              <a:outerShdw blurRad="57150" dist="19050" dir="5400000" algn="ctr" rotWithShape="0">
                <a:srgbClr val="000000">
                  <a:alpha val="35000"/>
                </a:srgbClr>
              </a:outerShdw>
            </a:effectLst>
          </c:spPr>
          <c:marker>
            <c:symbol val="none"/>
          </c:marker>
          <c:dLbls>
            <c:dLbl>
              <c:idx val="1"/>
              <c:delete val="1"/>
              <c:extLst>
                <c:ext xmlns:c15="http://schemas.microsoft.com/office/drawing/2012/chart" uri="{CE6537A1-D6FC-4f65-9D91-7224C49458BB}"/>
                <c:ext xmlns:c16="http://schemas.microsoft.com/office/drawing/2014/chart" uri="{C3380CC4-5D6E-409C-BE32-E72D297353CC}">
                  <c16:uniqueId val="{00000001-BEE9-4123-BE11-6B7CCB4E20E4}"/>
                </c:ext>
              </c:extLst>
            </c:dLbl>
            <c:dLbl>
              <c:idx val="2"/>
              <c:delete val="1"/>
              <c:extLst>
                <c:ext xmlns:c15="http://schemas.microsoft.com/office/drawing/2012/chart" uri="{CE6537A1-D6FC-4f65-9D91-7224C49458BB}"/>
                <c:ext xmlns:c16="http://schemas.microsoft.com/office/drawing/2014/chart" uri="{C3380CC4-5D6E-409C-BE32-E72D297353CC}">
                  <c16:uniqueId val="{00000002-BEE9-4123-BE11-6B7CCB4E20E4}"/>
                </c:ext>
              </c:extLst>
            </c:dLbl>
            <c:dLbl>
              <c:idx val="3"/>
              <c:delete val="1"/>
              <c:extLst>
                <c:ext xmlns:c15="http://schemas.microsoft.com/office/drawing/2012/chart" uri="{CE6537A1-D6FC-4f65-9D91-7224C49458BB}"/>
                <c:ext xmlns:c16="http://schemas.microsoft.com/office/drawing/2014/chart" uri="{C3380CC4-5D6E-409C-BE32-E72D297353CC}">
                  <c16:uniqueId val="{00000003-BEE9-4123-BE11-6B7CCB4E20E4}"/>
                </c:ext>
              </c:extLst>
            </c:dLbl>
            <c:dLbl>
              <c:idx val="5"/>
              <c:delete val="1"/>
              <c:extLst>
                <c:ext xmlns:c15="http://schemas.microsoft.com/office/drawing/2012/chart" uri="{CE6537A1-D6FC-4f65-9D91-7224C49458BB}"/>
                <c:ext xmlns:c16="http://schemas.microsoft.com/office/drawing/2014/chart" uri="{C3380CC4-5D6E-409C-BE32-E72D297353CC}">
                  <c16:uniqueId val="{00000004-BEE9-4123-BE11-6B7CCB4E20E4}"/>
                </c:ext>
              </c:extLst>
            </c:dLbl>
            <c:dLbl>
              <c:idx val="6"/>
              <c:delete val="1"/>
              <c:extLst>
                <c:ext xmlns:c15="http://schemas.microsoft.com/office/drawing/2012/chart" uri="{CE6537A1-D6FC-4f65-9D91-7224C49458BB}"/>
                <c:ext xmlns:c16="http://schemas.microsoft.com/office/drawing/2014/chart" uri="{C3380CC4-5D6E-409C-BE32-E72D297353CC}">
                  <c16:uniqueId val="{00000005-BEE9-4123-BE11-6B7CCB4E20E4}"/>
                </c:ext>
              </c:extLst>
            </c:dLbl>
            <c:dLbl>
              <c:idx val="8"/>
              <c:delete val="1"/>
              <c:extLst>
                <c:ext xmlns:c15="http://schemas.microsoft.com/office/drawing/2012/chart" uri="{CE6537A1-D6FC-4f65-9D91-7224C49458BB}"/>
                <c:ext xmlns:c16="http://schemas.microsoft.com/office/drawing/2014/chart" uri="{C3380CC4-5D6E-409C-BE32-E72D297353CC}">
                  <c16:uniqueId val="{00000006-BEE9-4123-BE11-6B7CCB4E20E4}"/>
                </c:ext>
              </c:extLst>
            </c:dLbl>
            <c:dLbl>
              <c:idx val="9"/>
              <c:delete val="1"/>
              <c:extLst>
                <c:ext xmlns:c15="http://schemas.microsoft.com/office/drawing/2012/chart" uri="{CE6537A1-D6FC-4f65-9D91-7224C49458BB}"/>
                <c:ext xmlns:c16="http://schemas.microsoft.com/office/drawing/2014/chart" uri="{C3380CC4-5D6E-409C-BE32-E72D297353CC}">
                  <c16:uniqueId val="{00000007-BEE9-4123-BE11-6B7CCB4E20E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'[All Sea Level Rise projections.xlsx]Recommendation'!$A$3:$A$13</c:f>
              <c:numCache>
                <c:formatCode>General</c:formatCode>
                <c:ptCount val="11"/>
                <c:pt idx="0">
                  <c:v>2000</c:v>
                </c:pt>
                <c:pt idx="1">
                  <c:v>2010</c:v>
                </c:pt>
                <c:pt idx="2">
                  <c:v>2020</c:v>
                </c:pt>
                <c:pt idx="3">
                  <c:v>2030</c:v>
                </c:pt>
                <c:pt idx="4">
                  <c:v>2040</c:v>
                </c:pt>
                <c:pt idx="5">
                  <c:v>2050</c:v>
                </c:pt>
                <c:pt idx="6">
                  <c:v>2060</c:v>
                </c:pt>
                <c:pt idx="7">
                  <c:v>2070</c:v>
                </c:pt>
                <c:pt idx="8">
                  <c:v>2080</c:v>
                </c:pt>
                <c:pt idx="9">
                  <c:v>2090</c:v>
                </c:pt>
                <c:pt idx="10">
                  <c:v>2100</c:v>
                </c:pt>
              </c:numCache>
            </c:numRef>
          </c:cat>
          <c:val>
            <c:numRef>
              <c:f>'[All Sea Level Rise projections.xlsx]Recommendation'!$B$3:$B$13</c:f>
              <c:numCache>
                <c:formatCode>General</c:formatCode>
                <c:ptCount val="11"/>
                <c:pt idx="0">
                  <c:v>0.08</c:v>
                </c:pt>
                <c:pt idx="1">
                  <c:v>0.44</c:v>
                </c:pt>
                <c:pt idx="2">
                  <c:v>0.8</c:v>
                </c:pt>
                <c:pt idx="3">
                  <c:v>1.29</c:v>
                </c:pt>
                <c:pt idx="4">
                  <c:v>1.85</c:v>
                </c:pt>
                <c:pt idx="5">
                  <c:v>2.57</c:v>
                </c:pt>
                <c:pt idx="6">
                  <c:v>3.46</c:v>
                </c:pt>
                <c:pt idx="7">
                  <c:v>4.47</c:v>
                </c:pt>
                <c:pt idx="8">
                  <c:v>5.69</c:v>
                </c:pt>
                <c:pt idx="9">
                  <c:v>6.97</c:v>
                </c:pt>
                <c:pt idx="10">
                  <c:v>8.48</c:v>
                </c:pt>
              </c:numCache>
            </c:numRef>
          </c:val>
          <c:smooth val="0"/>
          <c:extLst>
            <c:ext xmlns:c16="http://schemas.microsoft.com/office/drawing/2014/chart" uri="{C3380CC4-5D6E-409C-BE32-E72D297353CC}">
              <c16:uniqueId val="{00000008-BEE9-4123-BE11-6B7CCB4E20E4}"/>
            </c:ext>
          </c:extLst>
        </c:ser>
        <c:ser>
          <c:idx val="2"/>
          <c:order val="2"/>
          <c:tx>
            <c:strRef>
              <c:f>'Interm to High (2)'!#REF!</c:f>
              <c:strCache>
                <c:ptCount val="1"/>
                <c:pt idx="0">
                  <c:v>#REF!</c:v>
                </c:pt>
              </c:strCache>
            </c:strRef>
          </c:tx>
          <c:spPr>
            <a:ln w="34925" cap="rnd">
              <a:solidFill>
                <a:schemeClr val="accent3"/>
              </a:solidFill>
              <a:round/>
            </a:ln>
            <a:effectLst>
              <a:outerShdw blurRad="57150" dist="19050" dir="5400000" algn="ctr" rotWithShape="0">
                <a:srgbClr val="000000">
                  <a:alpha val="35000"/>
                </a:srgbClr>
              </a:outerShdw>
            </a:effectLst>
          </c:spPr>
          <c:marker>
            <c:symbol val="none"/>
          </c:marker>
          <c:dLbls>
            <c:delete val="1"/>
          </c:dLbls>
          <c:cat>
            <c:numRef>
              <c:f>'[All Sea Level Rise projections.xlsx]Recommendation'!$A$3:$A$13</c:f>
              <c:numCache>
                <c:formatCode>General</c:formatCode>
                <c:ptCount val="11"/>
                <c:pt idx="0">
                  <c:v>2000</c:v>
                </c:pt>
                <c:pt idx="1">
                  <c:v>2010</c:v>
                </c:pt>
                <c:pt idx="2">
                  <c:v>2020</c:v>
                </c:pt>
                <c:pt idx="3">
                  <c:v>2030</c:v>
                </c:pt>
                <c:pt idx="4">
                  <c:v>2040</c:v>
                </c:pt>
                <c:pt idx="5">
                  <c:v>2050</c:v>
                </c:pt>
                <c:pt idx="6">
                  <c:v>2060</c:v>
                </c:pt>
                <c:pt idx="7">
                  <c:v>2070</c:v>
                </c:pt>
                <c:pt idx="8">
                  <c:v>2080</c:v>
                </c:pt>
                <c:pt idx="9">
                  <c:v>2090</c:v>
                </c:pt>
                <c:pt idx="10">
                  <c:v>2100</c:v>
                </c:pt>
              </c:numCache>
            </c:numRef>
          </c:cat>
          <c:val>
            <c:numRef>
              <c:f>'Interm to High (2)'!#REF!</c:f>
              <c:numCache>
                <c:formatCode>General</c:formatCode>
                <c:ptCount val="1"/>
                <c:pt idx="0">
                  <c:v>1</c:v>
                </c:pt>
              </c:numCache>
            </c:numRef>
          </c:val>
          <c:smooth val="0"/>
          <c:extLst>
            <c:ext xmlns:c16="http://schemas.microsoft.com/office/drawing/2014/chart" uri="{C3380CC4-5D6E-409C-BE32-E72D297353CC}">
              <c16:uniqueId val="{00000009-BEE9-4123-BE11-6B7CCB4E20E4}"/>
            </c:ext>
          </c:extLst>
        </c:ser>
        <c:ser>
          <c:idx val="3"/>
          <c:order val="3"/>
          <c:tx>
            <c:strRef>
              <c:f>'[All Sea Level Rise projections.xlsx]Recommendation'!$C$1:$C$2</c:f>
              <c:strCache>
                <c:ptCount val="1"/>
                <c:pt idx="0">
                  <c:v>NOAA 2012 High</c:v>
                </c:pt>
              </c:strCache>
            </c:strRef>
          </c:tx>
          <c:spPr>
            <a:ln w="34925" cap="rnd">
              <a:solidFill>
                <a:schemeClr val="accent4"/>
              </a:solidFill>
              <a:round/>
            </a:ln>
            <a:effectLst>
              <a:outerShdw blurRad="57150" dist="19050" dir="5400000" algn="ctr" rotWithShape="0">
                <a:srgbClr val="000000">
                  <a:alpha val="35000"/>
                </a:srgbClr>
              </a:outerShdw>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A-BEE9-4123-BE11-6B7CCB4E20E4}"/>
                </c:ext>
              </c:extLst>
            </c:dLbl>
            <c:dLbl>
              <c:idx val="1"/>
              <c:delete val="1"/>
              <c:extLst>
                <c:ext xmlns:c15="http://schemas.microsoft.com/office/drawing/2012/chart" uri="{CE6537A1-D6FC-4f65-9D91-7224C49458BB}"/>
                <c:ext xmlns:c16="http://schemas.microsoft.com/office/drawing/2014/chart" uri="{C3380CC4-5D6E-409C-BE32-E72D297353CC}">
                  <c16:uniqueId val="{0000000B-BEE9-4123-BE11-6B7CCB4E20E4}"/>
                </c:ext>
              </c:extLst>
            </c:dLbl>
            <c:dLbl>
              <c:idx val="2"/>
              <c:delete val="1"/>
              <c:extLst>
                <c:ext xmlns:c15="http://schemas.microsoft.com/office/drawing/2012/chart" uri="{CE6537A1-D6FC-4f65-9D91-7224C49458BB}"/>
                <c:ext xmlns:c16="http://schemas.microsoft.com/office/drawing/2014/chart" uri="{C3380CC4-5D6E-409C-BE32-E72D297353CC}">
                  <c16:uniqueId val="{0000000C-BEE9-4123-BE11-6B7CCB4E20E4}"/>
                </c:ext>
              </c:extLst>
            </c:dLbl>
            <c:dLbl>
              <c:idx val="3"/>
              <c:delete val="1"/>
              <c:extLst>
                <c:ext xmlns:c15="http://schemas.microsoft.com/office/drawing/2012/chart" uri="{CE6537A1-D6FC-4f65-9D91-7224C49458BB}"/>
                <c:ext xmlns:c16="http://schemas.microsoft.com/office/drawing/2014/chart" uri="{C3380CC4-5D6E-409C-BE32-E72D297353CC}">
                  <c16:uniqueId val="{0000000D-BEE9-4123-BE11-6B7CCB4E20E4}"/>
                </c:ext>
              </c:extLst>
            </c:dLbl>
            <c:dLbl>
              <c:idx val="5"/>
              <c:delete val="1"/>
              <c:extLst>
                <c:ext xmlns:c15="http://schemas.microsoft.com/office/drawing/2012/chart" uri="{CE6537A1-D6FC-4f65-9D91-7224C49458BB}"/>
                <c:ext xmlns:c16="http://schemas.microsoft.com/office/drawing/2014/chart" uri="{C3380CC4-5D6E-409C-BE32-E72D297353CC}">
                  <c16:uniqueId val="{0000000E-BEE9-4123-BE11-6B7CCB4E20E4}"/>
                </c:ext>
              </c:extLst>
            </c:dLbl>
            <c:dLbl>
              <c:idx val="6"/>
              <c:delete val="1"/>
              <c:extLst>
                <c:ext xmlns:c15="http://schemas.microsoft.com/office/drawing/2012/chart" uri="{CE6537A1-D6FC-4f65-9D91-7224C49458BB}"/>
                <c:ext xmlns:c16="http://schemas.microsoft.com/office/drawing/2014/chart" uri="{C3380CC4-5D6E-409C-BE32-E72D297353CC}">
                  <c16:uniqueId val="{0000000F-BEE9-4123-BE11-6B7CCB4E20E4}"/>
                </c:ext>
              </c:extLst>
            </c:dLbl>
            <c:dLbl>
              <c:idx val="8"/>
              <c:delete val="1"/>
              <c:extLst>
                <c:ext xmlns:c15="http://schemas.microsoft.com/office/drawing/2012/chart" uri="{CE6537A1-D6FC-4f65-9D91-7224C49458BB}"/>
                <c:ext xmlns:c16="http://schemas.microsoft.com/office/drawing/2014/chart" uri="{C3380CC4-5D6E-409C-BE32-E72D297353CC}">
                  <c16:uniqueId val="{00000010-BEE9-4123-BE11-6B7CCB4E20E4}"/>
                </c:ext>
              </c:extLst>
            </c:dLbl>
            <c:dLbl>
              <c:idx val="9"/>
              <c:delete val="1"/>
              <c:extLst>
                <c:ext xmlns:c15="http://schemas.microsoft.com/office/drawing/2012/chart" uri="{CE6537A1-D6FC-4f65-9D91-7224C49458BB}"/>
                <c:ext xmlns:c16="http://schemas.microsoft.com/office/drawing/2014/chart" uri="{C3380CC4-5D6E-409C-BE32-E72D297353CC}">
                  <c16:uniqueId val="{00000011-BEE9-4123-BE11-6B7CCB4E20E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'[All Sea Level Rise projections.xlsx]Recommendation'!$A$3:$A$13</c:f>
              <c:numCache>
                <c:formatCode>General</c:formatCode>
                <c:ptCount val="11"/>
                <c:pt idx="0">
                  <c:v>2000</c:v>
                </c:pt>
                <c:pt idx="1">
                  <c:v>2010</c:v>
                </c:pt>
                <c:pt idx="2">
                  <c:v>2020</c:v>
                </c:pt>
                <c:pt idx="3">
                  <c:v>2030</c:v>
                </c:pt>
                <c:pt idx="4">
                  <c:v>2040</c:v>
                </c:pt>
                <c:pt idx="5">
                  <c:v>2050</c:v>
                </c:pt>
                <c:pt idx="6">
                  <c:v>2060</c:v>
                </c:pt>
                <c:pt idx="7">
                  <c:v>2070</c:v>
                </c:pt>
                <c:pt idx="8">
                  <c:v>2080</c:v>
                </c:pt>
                <c:pt idx="9">
                  <c:v>2090</c:v>
                </c:pt>
                <c:pt idx="10">
                  <c:v>2100</c:v>
                </c:pt>
              </c:numCache>
            </c:numRef>
          </c:cat>
          <c:val>
            <c:numRef>
              <c:f>'[All Sea Level Rise projections.xlsx]Recommendation'!$C$3:$C$13</c:f>
              <c:numCache>
                <c:formatCode>General</c:formatCode>
                <c:ptCount val="11"/>
                <c:pt idx="0">
                  <c:v>0.09</c:v>
                </c:pt>
                <c:pt idx="1">
                  <c:v>0.3</c:v>
                </c:pt>
                <c:pt idx="2">
                  <c:v>0.61</c:v>
                </c:pt>
                <c:pt idx="3">
                  <c:v>1.03</c:v>
                </c:pt>
                <c:pt idx="4">
                  <c:v>1.54</c:v>
                </c:pt>
                <c:pt idx="5">
                  <c:v>2.16</c:v>
                </c:pt>
                <c:pt idx="6">
                  <c:v>2.88</c:v>
                </c:pt>
                <c:pt idx="7">
                  <c:v>3.7</c:v>
                </c:pt>
                <c:pt idx="8">
                  <c:v>4.63</c:v>
                </c:pt>
                <c:pt idx="9">
                  <c:v>5.65</c:v>
                </c:pt>
                <c:pt idx="10">
                  <c:v>6.78</c:v>
                </c:pt>
              </c:numCache>
            </c:numRef>
          </c:val>
          <c:smooth val="0"/>
          <c:extLst>
            <c:ext xmlns:c16="http://schemas.microsoft.com/office/drawing/2014/chart" uri="{C3380CC4-5D6E-409C-BE32-E72D297353CC}">
              <c16:uniqueId val="{00000012-BEE9-4123-BE11-6B7CCB4E20E4}"/>
            </c:ext>
          </c:extLst>
        </c:ser>
        <c:ser>
          <c:idx val="4"/>
          <c:order val="4"/>
          <c:tx>
            <c:strRef>
              <c:f>'[All Sea Level Rise projections.xlsx]Recommendation'!$D$1:$D$2</c:f>
              <c:strCache>
                <c:ptCount val="1"/>
                <c:pt idx="0">
                  <c:v>USACE 2013 High</c:v>
                </c:pt>
              </c:strCache>
            </c:strRef>
          </c:tx>
          <c:spPr>
            <a:ln w="34925" cap="rnd">
              <a:solidFill>
                <a:schemeClr val="accent5"/>
              </a:solidFill>
              <a:round/>
            </a:ln>
            <a:effectLst>
              <a:outerShdw blurRad="57150" dist="19050" dir="5400000" algn="ctr" rotWithShape="0">
                <a:srgbClr val="000000">
                  <a:alpha val="35000"/>
                </a:srgbClr>
              </a:outerShdw>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13-BEE9-4123-BE11-6B7CCB4E20E4}"/>
                </c:ext>
              </c:extLst>
            </c:dLbl>
            <c:dLbl>
              <c:idx val="1"/>
              <c:delete val="1"/>
              <c:extLst>
                <c:ext xmlns:c15="http://schemas.microsoft.com/office/drawing/2012/chart" uri="{CE6537A1-D6FC-4f65-9D91-7224C49458BB}"/>
                <c:ext xmlns:c16="http://schemas.microsoft.com/office/drawing/2014/chart" uri="{C3380CC4-5D6E-409C-BE32-E72D297353CC}">
                  <c16:uniqueId val="{00000014-BEE9-4123-BE11-6B7CCB4E20E4}"/>
                </c:ext>
              </c:extLst>
            </c:dLbl>
            <c:dLbl>
              <c:idx val="2"/>
              <c:delete val="1"/>
              <c:extLst>
                <c:ext xmlns:c15="http://schemas.microsoft.com/office/drawing/2012/chart" uri="{CE6537A1-D6FC-4f65-9D91-7224C49458BB}"/>
                <c:ext xmlns:c16="http://schemas.microsoft.com/office/drawing/2014/chart" uri="{C3380CC4-5D6E-409C-BE32-E72D297353CC}">
                  <c16:uniqueId val="{00000015-BEE9-4123-BE11-6B7CCB4E20E4}"/>
                </c:ext>
              </c:extLst>
            </c:dLbl>
            <c:dLbl>
              <c:idx val="3"/>
              <c:delete val="1"/>
              <c:extLst>
                <c:ext xmlns:c15="http://schemas.microsoft.com/office/drawing/2012/chart" uri="{CE6537A1-D6FC-4f65-9D91-7224C49458BB}"/>
                <c:ext xmlns:c16="http://schemas.microsoft.com/office/drawing/2014/chart" uri="{C3380CC4-5D6E-409C-BE32-E72D297353CC}">
                  <c16:uniqueId val="{00000016-BEE9-4123-BE11-6B7CCB4E20E4}"/>
                </c:ext>
              </c:extLst>
            </c:dLbl>
            <c:dLbl>
              <c:idx val="5"/>
              <c:delete val="1"/>
              <c:extLst>
                <c:ext xmlns:c15="http://schemas.microsoft.com/office/drawing/2012/chart" uri="{CE6537A1-D6FC-4f65-9D91-7224C49458BB}"/>
                <c:ext xmlns:c16="http://schemas.microsoft.com/office/drawing/2014/chart" uri="{C3380CC4-5D6E-409C-BE32-E72D297353CC}">
                  <c16:uniqueId val="{00000017-BEE9-4123-BE11-6B7CCB4E20E4}"/>
                </c:ext>
              </c:extLst>
            </c:dLbl>
            <c:dLbl>
              <c:idx val="6"/>
              <c:delete val="1"/>
              <c:extLst>
                <c:ext xmlns:c15="http://schemas.microsoft.com/office/drawing/2012/chart" uri="{CE6537A1-D6FC-4f65-9D91-7224C49458BB}"/>
                <c:ext xmlns:c16="http://schemas.microsoft.com/office/drawing/2014/chart" uri="{C3380CC4-5D6E-409C-BE32-E72D297353CC}">
                  <c16:uniqueId val="{00000018-BEE9-4123-BE11-6B7CCB4E20E4}"/>
                </c:ext>
              </c:extLst>
            </c:dLbl>
            <c:dLbl>
              <c:idx val="8"/>
              <c:delete val="1"/>
              <c:extLst>
                <c:ext xmlns:c15="http://schemas.microsoft.com/office/drawing/2012/chart" uri="{CE6537A1-D6FC-4f65-9D91-7224C49458BB}"/>
                <c:ext xmlns:c16="http://schemas.microsoft.com/office/drawing/2014/chart" uri="{C3380CC4-5D6E-409C-BE32-E72D297353CC}">
                  <c16:uniqueId val="{00000019-BEE9-4123-BE11-6B7CCB4E20E4}"/>
                </c:ext>
              </c:extLst>
            </c:dLbl>
            <c:dLbl>
              <c:idx val="9"/>
              <c:delete val="1"/>
              <c:extLst>
                <c:ext xmlns:c15="http://schemas.microsoft.com/office/drawing/2012/chart" uri="{CE6537A1-D6FC-4f65-9D91-7224C49458BB}"/>
                <c:ext xmlns:c16="http://schemas.microsoft.com/office/drawing/2014/chart" uri="{C3380CC4-5D6E-409C-BE32-E72D297353CC}">
                  <c16:uniqueId val="{0000001A-BEE9-4123-BE11-6B7CCB4E20E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'[All Sea Level Rise projections.xlsx]Recommendation'!$A$3:$A$13</c:f>
              <c:numCache>
                <c:formatCode>General</c:formatCode>
                <c:ptCount val="11"/>
                <c:pt idx="0">
                  <c:v>2000</c:v>
                </c:pt>
                <c:pt idx="1">
                  <c:v>2010</c:v>
                </c:pt>
                <c:pt idx="2">
                  <c:v>2020</c:v>
                </c:pt>
                <c:pt idx="3">
                  <c:v>2030</c:v>
                </c:pt>
                <c:pt idx="4">
                  <c:v>2040</c:v>
                </c:pt>
                <c:pt idx="5">
                  <c:v>2050</c:v>
                </c:pt>
                <c:pt idx="6">
                  <c:v>2060</c:v>
                </c:pt>
                <c:pt idx="7">
                  <c:v>2070</c:v>
                </c:pt>
                <c:pt idx="8">
                  <c:v>2080</c:v>
                </c:pt>
                <c:pt idx="9">
                  <c:v>2090</c:v>
                </c:pt>
                <c:pt idx="10">
                  <c:v>2100</c:v>
                </c:pt>
              </c:numCache>
            </c:numRef>
          </c:cat>
          <c:val>
            <c:numRef>
              <c:f>'[All Sea Level Rise projections.xlsx]Recommendation'!$D$3:$D$13</c:f>
              <c:numCache>
                <c:formatCode>General</c:formatCode>
                <c:ptCount val="11"/>
                <c:pt idx="0">
                  <c:v>0.09</c:v>
                </c:pt>
                <c:pt idx="1">
                  <c:v>0.26</c:v>
                </c:pt>
                <c:pt idx="2">
                  <c:v>0.5</c:v>
                </c:pt>
                <c:pt idx="3">
                  <c:v>0.83</c:v>
                </c:pt>
                <c:pt idx="4">
                  <c:v>1.22</c:v>
                </c:pt>
                <c:pt idx="5">
                  <c:v>1.69</c:v>
                </c:pt>
                <c:pt idx="6">
                  <c:v>2.23</c:v>
                </c:pt>
                <c:pt idx="7">
                  <c:v>2.85</c:v>
                </c:pt>
                <c:pt idx="8">
                  <c:v>3.54</c:v>
                </c:pt>
                <c:pt idx="9">
                  <c:v>4.3099999999999996</c:v>
                </c:pt>
                <c:pt idx="10">
                  <c:v>5.15</c:v>
                </c:pt>
              </c:numCache>
            </c:numRef>
          </c:val>
          <c:smooth val="0"/>
          <c:extLst>
            <c:ext xmlns:c16="http://schemas.microsoft.com/office/drawing/2014/chart" uri="{C3380CC4-5D6E-409C-BE32-E72D297353CC}">
              <c16:uniqueId val="{0000001B-BEE9-4123-BE11-6B7CCB4E20E4}"/>
            </c:ext>
          </c:extLst>
        </c:ser>
        <c:ser>
          <c:idx val="5"/>
          <c:order val="5"/>
          <c:tx>
            <c:strRef>
              <c:f>Recommendation!#REF!</c:f>
              <c:strCache>
                <c:ptCount val="1"/>
                <c:pt idx="0">
                  <c:v>#REF!</c:v>
                </c:pt>
              </c:strCache>
            </c:strRef>
          </c:tx>
          <c:spPr>
            <a:ln w="34925" cap="rnd">
              <a:solidFill>
                <a:schemeClr val="accent6"/>
              </a:solidFill>
              <a:round/>
            </a:ln>
            <a:effectLst>
              <a:outerShdw blurRad="57150" dist="19050" dir="5400000" algn="ctr" rotWithShape="0">
                <a:srgbClr val="000000">
                  <a:alpha val="35000"/>
                </a:srgbClr>
              </a:outerShdw>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1C-BEE9-4123-BE11-6B7CCB4E20E4}"/>
                </c:ext>
              </c:extLst>
            </c:dLbl>
            <c:dLbl>
              <c:idx val="1"/>
              <c:delete val="1"/>
              <c:extLst>
                <c:ext xmlns:c15="http://schemas.microsoft.com/office/drawing/2012/chart" uri="{CE6537A1-D6FC-4f65-9D91-7224C49458BB}"/>
                <c:ext xmlns:c16="http://schemas.microsoft.com/office/drawing/2014/chart" uri="{C3380CC4-5D6E-409C-BE32-E72D297353CC}">
                  <c16:uniqueId val="{0000001D-BEE9-4123-BE11-6B7CCB4E20E4}"/>
                </c:ext>
              </c:extLst>
            </c:dLbl>
            <c:dLbl>
              <c:idx val="2"/>
              <c:delete val="1"/>
              <c:extLst>
                <c:ext xmlns:c15="http://schemas.microsoft.com/office/drawing/2012/chart" uri="{CE6537A1-D6FC-4f65-9D91-7224C49458BB}"/>
                <c:ext xmlns:c16="http://schemas.microsoft.com/office/drawing/2014/chart" uri="{C3380CC4-5D6E-409C-BE32-E72D297353CC}">
                  <c16:uniqueId val="{0000001E-BEE9-4123-BE11-6B7CCB4E20E4}"/>
                </c:ext>
              </c:extLst>
            </c:dLbl>
            <c:dLbl>
              <c:idx val="3"/>
              <c:delete val="1"/>
              <c:extLst>
                <c:ext xmlns:c15="http://schemas.microsoft.com/office/drawing/2012/chart" uri="{CE6537A1-D6FC-4f65-9D91-7224C49458BB}"/>
                <c:ext xmlns:c16="http://schemas.microsoft.com/office/drawing/2014/chart" uri="{C3380CC4-5D6E-409C-BE32-E72D297353CC}">
                  <c16:uniqueId val="{0000001F-BEE9-4123-BE11-6B7CCB4E20E4}"/>
                </c:ext>
              </c:extLst>
            </c:dLbl>
            <c:dLbl>
              <c:idx val="5"/>
              <c:delete val="1"/>
              <c:extLst>
                <c:ext xmlns:c15="http://schemas.microsoft.com/office/drawing/2012/chart" uri="{CE6537A1-D6FC-4f65-9D91-7224C49458BB}"/>
                <c:ext xmlns:c16="http://schemas.microsoft.com/office/drawing/2014/chart" uri="{C3380CC4-5D6E-409C-BE32-E72D297353CC}">
                  <c16:uniqueId val="{00000020-BEE9-4123-BE11-6B7CCB4E20E4}"/>
                </c:ext>
              </c:extLst>
            </c:dLbl>
            <c:dLbl>
              <c:idx val="6"/>
              <c:delete val="1"/>
              <c:extLst>
                <c:ext xmlns:c15="http://schemas.microsoft.com/office/drawing/2012/chart" uri="{CE6537A1-D6FC-4f65-9D91-7224C49458BB}"/>
                <c:ext xmlns:c16="http://schemas.microsoft.com/office/drawing/2014/chart" uri="{C3380CC4-5D6E-409C-BE32-E72D297353CC}">
                  <c16:uniqueId val="{00000021-BEE9-4123-BE11-6B7CCB4E20E4}"/>
                </c:ext>
              </c:extLst>
            </c:dLbl>
            <c:dLbl>
              <c:idx val="8"/>
              <c:delete val="1"/>
              <c:extLst>
                <c:ext xmlns:c15="http://schemas.microsoft.com/office/drawing/2012/chart" uri="{CE6537A1-D6FC-4f65-9D91-7224C49458BB}"/>
                <c:ext xmlns:c16="http://schemas.microsoft.com/office/drawing/2014/chart" uri="{C3380CC4-5D6E-409C-BE32-E72D297353CC}">
                  <c16:uniqueId val="{00000022-BEE9-4123-BE11-6B7CCB4E20E4}"/>
                </c:ext>
              </c:extLst>
            </c:dLbl>
            <c:dLbl>
              <c:idx val="9"/>
              <c:delete val="1"/>
              <c:extLst>
                <c:ext xmlns:c15="http://schemas.microsoft.com/office/drawing/2012/chart" uri="{CE6537A1-D6FC-4f65-9D91-7224C49458BB}"/>
                <c:ext xmlns:c16="http://schemas.microsoft.com/office/drawing/2014/chart" uri="{C3380CC4-5D6E-409C-BE32-E72D297353CC}">
                  <c16:uniqueId val="{00000023-BEE9-4123-BE11-6B7CCB4E20E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'[All Sea Level Rise projections.xlsx]Recommendation'!$A$3:$A$13</c:f>
              <c:numCache>
                <c:formatCode>General</c:formatCode>
                <c:ptCount val="11"/>
                <c:pt idx="0">
                  <c:v>2000</c:v>
                </c:pt>
                <c:pt idx="1">
                  <c:v>2010</c:v>
                </c:pt>
                <c:pt idx="2">
                  <c:v>2020</c:v>
                </c:pt>
                <c:pt idx="3">
                  <c:v>2030</c:v>
                </c:pt>
                <c:pt idx="4">
                  <c:v>2040</c:v>
                </c:pt>
                <c:pt idx="5">
                  <c:v>2050</c:v>
                </c:pt>
                <c:pt idx="6">
                  <c:v>2060</c:v>
                </c:pt>
                <c:pt idx="7">
                  <c:v>2070</c:v>
                </c:pt>
                <c:pt idx="8">
                  <c:v>2080</c:v>
                </c:pt>
                <c:pt idx="9">
                  <c:v>2090</c:v>
                </c:pt>
                <c:pt idx="10">
                  <c:v>2100</c:v>
                </c:pt>
              </c:numCache>
            </c:numRef>
          </c:cat>
          <c:val>
            <c:numRef>
              <c:f>Recommendation!#REF!</c:f>
              <c:numCache>
                <c:formatCode>General</c:formatCode>
                <c:ptCount val="1"/>
                <c:pt idx="0">
                  <c:v>1</c:v>
                </c:pt>
              </c:numCache>
            </c:numRef>
          </c:val>
          <c:smooth val="0"/>
          <c:extLst>
            <c:ext xmlns:c16="http://schemas.microsoft.com/office/drawing/2014/chart" uri="{C3380CC4-5D6E-409C-BE32-E72D297353CC}">
              <c16:uniqueId val="{00000024-BEE9-4123-BE11-6B7CCB4E20E4}"/>
            </c:ext>
          </c:extLst>
        </c:ser>
        <c:ser>
          <c:idx val="6"/>
          <c:order val="6"/>
          <c:tx>
            <c:strRef>
              <c:f>'Interm to High'!#REF!</c:f>
              <c:strCache>
                <c:ptCount val="1"/>
                <c:pt idx="0">
                  <c:v>#REF!</c:v>
                </c:pt>
              </c:strCache>
            </c:strRef>
          </c:tx>
          <c:spPr>
            <a:ln w="34925" cap="rnd">
              <a:solidFill>
                <a:schemeClr val="accent1">
                  <a:lumMod val="60000"/>
                </a:schemeClr>
              </a:solidFill>
              <a:round/>
            </a:ln>
            <a:effectLst>
              <a:outerShdw blurRad="57150" dist="19050" dir="5400000" algn="ctr" rotWithShape="0">
                <a:srgbClr val="000000">
                  <a:alpha val="35000"/>
                </a:srgbClr>
              </a:outerShdw>
            </a:effectLst>
          </c:spPr>
          <c:marker>
            <c:symbol val="none"/>
          </c:marker>
          <c:dLbls>
            <c:delete val="1"/>
          </c:dLbls>
          <c:cat>
            <c:numRef>
              <c:f>'[All Sea Level Rise projections.xlsx]Recommendation'!$A$3:$A$13</c:f>
              <c:numCache>
                <c:formatCode>General</c:formatCode>
                <c:ptCount val="11"/>
                <c:pt idx="0">
                  <c:v>2000</c:v>
                </c:pt>
                <c:pt idx="1">
                  <c:v>2010</c:v>
                </c:pt>
                <c:pt idx="2">
                  <c:v>2020</c:v>
                </c:pt>
                <c:pt idx="3">
                  <c:v>2030</c:v>
                </c:pt>
                <c:pt idx="4">
                  <c:v>2040</c:v>
                </c:pt>
                <c:pt idx="5">
                  <c:v>2050</c:v>
                </c:pt>
                <c:pt idx="6">
                  <c:v>2060</c:v>
                </c:pt>
                <c:pt idx="7">
                  <c:v>2070</c:v>
                </c:pt>
                <c:pt idx="8">
                  <c:v>2080</c:v>
                </c:pt>
                <c:pt idx="9">
                  <c:v>2090</c:v>
                </c:pt>
                <c:pt idx="10">
                  <c:v>2100</c:v>
                </c:pt>
              </c:numCache>
            </c:numRef>
          </c:cat>
          <c:val>
            <c:numRef>
              <c:f>'Interm to High'!#REF!</c:f>
              <c:numCache>
                <c:formatCode>General</c:formatCode>
                <c:ptCount val="1"/>
                <c:pt idx="0">
                  <c:v>1</c:v>
                </c:pt>
              </c:numCache>
            </c:numRef>
          </c:val>
          <c:smooth val="0"/>
          <c:extLst>
            <c:ext xmlns:c16="http://schemas.microsoft.com/office/drawing/2014/chart" uri="{C3380CC4-5D6E-409C-BE32-E72D297353CC}">
              <c16:uniqueId val="{00000025-BEE9-4123-BE11-6B7CCB4E20E4}"/>
            </c:ext>
          </c:extLst>
        </c:ser>
        <c:ser>
          <c:idx val="7"/>
          <c:order val="7"/>
          <c:tx>
            <c:strRef>
              <c:f>'Interm to High'!#REF!</c:f>
              <c:strCache>
                <c:ptCount val="1"/>
                <c:pt idx="0">
                  <c:v>#REF!</c:v>
                </c:pt>
              </c:strCache>
            </c:strRef>
          </c:tx>
          <c:spPr>
            <a:ln w="34925" cap="rnd">
              <a:solidFill>
                <a:schemeClr val="accent2">
                  <a:lumMod val="60000"/>
                </a:schemeClr>
              </a:solidFill>
              <a:round/>
            </a:ln>
            <a:effectLst>
              <a:outerShdw blurRad="57150" dist="19050" dir="5400000" algn="ctr" rotWithShape="0">
                <a:srgbClr val="000000">
                  <a:alpha val="35000"/>
                </a:srgbClr>
              </a:outerShdw>
            </a:effectLst>
          </c:spPr>
          <c:marker>
            <c:symbol val="none"/>
          </c:marker>
          <c:dLbls>
            <c:delete val="1"/>
          </c:dLbls>
          <c:cat>
            <c:numRef>
              <c:f>'[All Sea Level Rise projections.xlsx]Recommendation'!$A$3:$A$13</c:f>
              <c:numCache>
                <c:formatCode>General</c:formatCode>
                <c:ptCount val="11"/>
                <c:pt idx="0">
                  <c:v>2000</c:v>
                </c:pt>
                <c:pt idx="1">
                  <c:v>2010</c:v>
                </c:pt>
                <c:pt idx="2">
                  <c:v>2020</c:v>
                </c:pt>
                <c:pt idx="3">
                  <c:v>2030</c:v>
                </c:pt>
                <c:pt idx="4">
                  <c:v>2040</c:v>
                </c:pt>
                <c:pt idx="5">
                  <c:v>2050</c:v>
                </c:pt>
                <c:pt idx="6">
                  <c:v>2060</c:v>
                </c:pt>
                <c:pt idx="7">
                  <c:v>2070</c:v>
                </c:pt>
                <c:pt idx="8">
                  <c:v>2080</c:v>
                </c:pt>
                <c:pt idx="9">
                  <c:v>2090</c:v>
                </c:pt>
                <c:pt idx="10">
                  <c:v>2100</c:v>
                </c:pt>
              </c:numCache>
            </c:numRef>
          </c:cat>
          <c:val>
            <c:numRef>
              <c:f>'Interm to High'!#REF!</c:f>
              <c:numCache>
                <c:formatCode>General</c:formatCode>
                <c:ptCount val="1"/>
                <c:pt idx="0">
                  <c:v>1</c:v>
                </c:pt>
              </c:numCache>
            </c:numRef>
          </c:val>
          <c:smooth val="0"/>
          <c:extLst>
            <c:ext xmlns:c16="http://schemas.microsoft.com/office/drawing/2014/chart" uri="{C3380CC4-5D6E-409C-BE32-E72D297353CC}">
              <c16:uniqueId val="{00000026-BEE9-4123-BE11-6B7CCB4E20E4}"/>
            </c:ext>
          </c:extLst>
        </c:ser>
        <c:dLbls>
          <c:showLegendKey val="0"/>
          <c:showVal val="1"/>
          <c:showCatName val="0"/>
          <c:showSerName val="0"/>
          <c:showPercent val="0"/>
          <c:showBubbleSize val="0"/>
        </c:dLbls>
        <c:smooth val="0"/>
        <c:axId val="64230528"/>
        <c:axId val="64232064"/>
      </c:lineChart>
      <c:catAx>
        <c:axId val="6423052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4232064"/>
        <c:crosses val="autoZero"/>
        <c:auto val="1"/>
        <c:lblAlgn val="ctr"/>
        <c:lblOffset val="100"/>
        <c:noMultiLvlLbl val="0"/>
      </c:catAx>
      <c:valAx>
        <c:axId val="642320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4230528"/>
        <c:crosses val="autoZero"/>
        <c:crossBetween val="between"/>
      </c:valAx>
      <c:spPr>
        <a:noFill/>
        <a:ln>
          <a:noFill/>
        </a:ln>
        <a:effectLst/>
      </c:spPr>
    </c:plotArea>
    <c:legend>
      <c:legendPos val="b"/>
      <c:legendEntry>
        <c:idx val="0"/>
        <c:delete val="1"/>
      </c:legendEntry>
      <c:legendEntry>
        <c:idx val="2"/>
        <c:delete val="1"/>
      </c:legendEntry>
      <c:legendEntry>
        <c:idx val="5"/>
        <c:delete val="1"/>
      </c:legendEntry>
      <c:legendEntry>
        <c:idx val="6"/>
        <c:delete val="1"/>
      </c:legendEntry>
      <c:legendEntry>
        <c:idx val="7"/>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6877E28-1286-435E-9FA5-D2610616F051}" type="datetimeFigureOut">
              <a:rPr lang="en-US" smtClean="0"/>
              <a:t>3/27/2018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6ACA4F1-97C3-4C34-B527-6AB056EA59CF}" type="slidenum">
              <a:rPr lang="en-US" smtClean="0"/>
              <a:t>‹#›</a:t>
            </a:fld>
            <a:endParaRPr lang="en-US"/>
          </a:p>
        </p:txBody>
      </p:sp>
    </p:spTree>
    <p:extLst>
      <p:ext uri="{BB962C8B-B14F-4D97-AF65-F5344CB8AC3E}">
        <p14:creationId xmlns:p14="http://schemas.microsoft.com/office/powerpoint/2010/main" val="2328812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dirty="0"/>
            </a:br>
            <a:endParaRPr lang="en-US" dirty="0"/>
          </a:p>
        </p:txBody>
      </p:sp>
      <p:sp>
        <p:nvSpPr>
          <p:cNvPr id="4" name="Slide Number Placeholder 3"/>
          <p:cNvSpPr>
            <a:spLocks noGrp="1"/>
          </p:cNvSpPr>
          <p:nvPr>
            <p:ph type="sldNum" sz="quarter" idx="10"/>
          </p:nvPr>
        </p:nvSpPr>
        <p:spPr/>
        <p:txBody>
          <a:bodyPr/>
          <a:lstStyle/>
          <a:p>
            <a:fld id="{06ACA4F1-97C3-4C34-B527-6AB056EA59CF}" type="slidenum">
              <a:rPr lang="en-US" smtClean="0"/>
              <a:t>1</a:t>
            </a:fld>
            <a:endParaRPr lang="en-US"/>
          </a:p>
        </p:txBody>
      </p:sp>
    </p:spTree>
    <p:extLst>
      <p:ext uri="{BB962C8B-B14F-4D97-AF65-F5344CB8AC3E}">
        <p14:creationId xmlns:p14="http://schemas.microsoft.com/office/powerpoint/2010/main" val="520927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ACA4F1-97C3-4C34-B527-6AB056EA59CF}" type="slidenum">
              <a:rPr lang="en-US" smtClean="0"/>
              <a:t>2</a:t>
            </a:fld>
            <a:endParaRPr lang="en-US"/>
          </a:p>
        </p:txBody>
      </p:sp>
    </p:spTree>
    <p:extLst>
      <p:ext uri="{BB962C8B-B14F-4D97-AF65-F5344CB8AC3E}">
        <p14:creationId xmlns:p14="http://schemas.microsoft.com/office/powerpoint/2010/main" val="3368305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ACA4F1-97C3-4C34-B527-6AB056EA59CF}" type="slidenum">
              <a:rPr lang="en-US" smtClean="0"/>
              <a:t>3</a:t>
            </a:fld>
            <a:endParaRPr lang="en-US"/>
          </a:p>
        </p:txBody>
      </p:sp>
    </p:spTree>
    <p:extLst>
      <p:ext uri="{BB962C8B-B14F-4D97-AF65-F5344CB8AC3E}">
        <p14:creationId xmlns:p14="http://schemas.microsoft.com/office/powerpoint/2010/main" val="4222429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ACA4F1-97C3-4C34-B527-6AB056EA59CF}" type="slidenum">
              <a:rPr lang="en-US" smtClean="0"/>
              <a:t>4</a:t>
            </a:fld>
            <a:endParaRPr lang="en-US"/>
          </a:p>
        </p:txBody>
      </p:sp>
    </p:spTree>
    <p:extLst>
      <p:ext uri="{BB962C8B-B14F-4D97-AF65-F5344CB8AC3E}">
        <p14:creationId xmlns:p14="http://schemas.microsoft.com/office/powerpoint/2010/main" val="3835466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ACA4F1-97C3-4C34-B527-6AB056EA59CF}" type="slidenum">
              <a:rPr lang="en-US" smtClean="0"/>
              <a:t>8</a:t>
            </a:fld>
            <a:endParaRPr lang="en-US"/>
          </a:p>
        </p:txBody>
      </p:sp>
    </p:spTree>
    <p:extLst>
      <p:ext uri="{BB962C8B-B14F-4D97-AF65-F5344CB8AC3E}">
        <p14:creationId xmlns:p14="http://schemas.microsoft.com/office/powerpoint/2010/main" val="1851857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ACA4F1-97C3-4C34-B527-6AB056EA59CF}" type="slidenum">
              <a:rPr lang="en-US" smtClean="0"/>
              <a:t>10</a:t>
            </a:fld>
            <a:endParaRPr lang="en-US"/>
          </a:p>
        </p:txBody>
      </p:sp>
    </p:spTree>
    <p:extLst>
      <p:ext uri="{BB962C8B-B14F-4D97-AF65-F5344CB8AC3E}">
        <p14:creationId xmlns:p14="http://schemas.microsoft.com/office/powerpoint/2010/main" val="3126351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ACA4F1-97C3-4C34-B527-6AB056EA59CF}" type="slidenum">
              <a:rPr lang="en-US" smtClean="0"/>
              <a:t>11</a:t>
            </a:fld>
            <a:endParaRPr lang="en-US"/>
          </a:p>
        </p:txBody>
      </p:sp>
    </p:spTree>
    <p:extLst>
      <p:ext uri="{BB962C8B-B14F-4D97-AF65-F5344CB8AC3E}">
        <p14:creationId xmlns:p14="http://schemas.microsoft.com/office/powerpoint/2010/main" val="2237163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9067A152-8186-4032-9C65-AF0261A360B9}" type="datetimeFigureOut">
              <a:rPr lang="en-US" smtClean="0"/>
              <a:t>3/27/2018</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F7FF2672-ABB7-4684-8A11-4FCECB2E3FB0}"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3694602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67A152-8186-4032-9C65-AF0261A360B9}"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F2672-ABB7-4684-8A11-4FCECB2E3FB0}" type="slidenum">
              <a:rPr lang="en-US" smtClean="0"/>
              <a:t>‹#›</a:t>
            </a:fld>
            <a:endParaRPr lang="en-US"/>
          </a:p>
        </p:txBody>
      </p:sp>
    </p:spTree>
    <p:extLst>
      <p:ext uri="{BB962C8B-B14F-4D97-AF65-F5344CB8AC3E}">
        <p14:creationId xmlns:p14="http://schemas.microsoft.com/office/powerpoint/2010/main" val="2466374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67A152-8186-4032-9C65-AF0261A360B9}"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F2672-ABB7-4684-8A11-4FCECB2E3FB0}" type="slidenum">
              <a:rPr lang="en-US" smtClean="0"/>
              <a:t>‹#›</a:t>
            </a:fld>
            <a:endParaRPr lang="en-US"/>
          </a:p>
        </p:txBody>
      </p:sp>
    </p:spTree>
    <p:extLst>
      <p:ext uri="{BB962C8B-B14F-4D97-AF65-F5344CB8AC3E}">
        <p14:creationId xmlns:p14="http://schemas.microsoft.com/office/powerpoint/2010/main" val="3093168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67A152-8186-4032-9C65-AF0261A360B9}"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F2672-ABB7-4684-8A11-4FCECB2E3FB0}" type="slidenum">
              <a:rPr lang="en-US" smtClean="0"/>
              <a:t>‹#›</a:t>
            </a:fld>
            <a:endParaRPr lang="en-US"/>
          </a:p>
        </p:txBody>
      </p:sp>
    </p:spTree>
    <p:extLst>
      <p:ext uri="{BB962C8B-B14F-4D97-AF65-F5344CB8AC3E}">
        <p14:creationId xmlns:p14="http://schemas.microsoft.com/office/powerpoint/2010/main" val="3852439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9067A152-8186-4032-9C65-AF0261A360B9}" type="datetimeFigureOut">
              <a:rPr lang="en-US" smtClean="0"/>
              <a:t>3/27/2018</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F7FF2672-ABB7-4684-8A11-4FCECB2E3FB0}"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28452245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67A152-8186-4032-9C65-AF0261A360B9}" type="datetimeFigureOut">
              <a:rPr lang="en-US" smtClean="0"/>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F2672-ABB7-4684-8A11-4FCECB2E3FB0}" type="slidenum">
              <a:rPr lang="en-US" smtClean="0"/>
              <a:t>‹#›</a:t>
            </a:fld>
            <a:endParaRPr lang="en-US"/>
          </a:p>
        </p:txBody>
      </p:sp>
    </p:spTree>
    <p:extLst>
      <p:ext uri="{BB962C8B-B14F-4D97-AF65-F5344CB8AC3E}">
        <p14:creationId xmlns:p14="http://schemas.microsoft.com/office/powerpoint/2010/main" val="4123734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67A152-8186-4032-9C65-AF0261A360B9}" type="datetimeFigureOut">
              <a:rPr lang="en-US" smtClean="0"/>
              <a:t>3/27/2018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FF2672-ABB7-4684-8A11-4FCECB2E3FB0}" type="slidenum">
              <a:rPr lang="en-US" smtClean="0"/>
              <a:t>‹#›</a:t>
            </a:fld>
            <a:endParaRPr lang="en-US"/>
          </a:p>
        </p:txBody>
      </p:sp>
    </p:spTree>
    <p:extLst>
      <p:ext uri="{BB962C8B-B14F-4D97-AF65-F5344CB8AC3E}">
        <p14:creationId xmlns:p14="http://schemas.microsoft.com/office/powerpoint/2010/main" val="1641233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67A152-8186-4032-9C65-AF0261A360B9}" type="datetimeFigureOut">
              <a:rPr lang="en-US" smtClean="0"/>
              <a:t>3/27/2018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FF2672-ABB7-4684-8A11-4FCECB2E3FB0}" type="slidenum">
              <a:rPr lang="en-US" smtClean="0"/>
              <a:t>‹#›</a:t>
            </a:fld>
            <a:endParaRPr lang="en-US"/>
          </a:p>
        </p:txBody>
      </p:sp>
    </p:spTree>
    <p:extLst>
      <p:ext uri="{BB962C8B-B14F-4D97-AF65-F5344CB8AC3E}">
        <p14:creationId xmlns:p14="http://schemas.microsoft.com/office/powerpoint/2010/main" val="3630776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67A152-8186-4032-9C65-AF0261A360B9}" type="datetimeFigureOut">
              <a:rPr lang="en-US" smtClean="0"/>
              <a:t>3/27/2018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FF2672-ABB7-4684-8A11-4FCECB2E3FB0}" type="slidenum">
              <a:rPr lang="en-US" smtClean="0"/>
              <a:t>‹#›</a:t>
            </a:fld>
            <a:endParaRPr lang="en-US"/>
          </a:p>
        </p:txBody>
      </p:sp>
    </p:spTree>
    <p:extLst>
      <p:ext uri="{BB962C8B-B14F-4D97-AF65-F5344CB8AC3E}">
        <p14:creationId xmlns:p14="http://schemas.microsoft.com/office/powerpoint/2010/main" val="1376995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067A152-8186-4032-9C65-AF0261A360B9}" type="datetimeFigureOut">
              <a:rPr lang="en-US" smtClean="0"/>
              <a:t>3/27/2018</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7FF2672-ABB7-4684-8A11-4FCECB2E3FB0}"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00880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067A152-8186-4032-9C65-AF0261A360B9}" type="datetimeFigureOut">
              <a:rPr lang="en-US" smtClean="0"/>
              <a:t>3/27/2018</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7FF2672-ABB7-4684-8A11-4FCECB2E3FB0}"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731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9067A152-8186-4032-9C65-AF0261A360B9}" type="datetimeFigureOut">
              <a:rPr lang="en-US" smtClean="0"/>
              <a:t>3/27/2018</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F7FF2672-ABB7-4684-8A11-4FCECB2E3FB0}"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423861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395B4-E778-4F75-972B-EB228B01D896}"/>
              </a:ext>
            </a:extLst>
          </p:cNvPr>
          <p:cNvSpPr>
            <a:spLocks noGrp="1"/>
          </p:cNvSpPr>
          <p:nvPr>
            <p:ph type="ctrTitle"/>
          </p:nvPr>
        </p:nvSpPr>
        <p:spPr>
          <a:xfrm>
            <a:off x="1100051" y="1645920"/>
            <a:ext cx="10058400" cy="3566160"/>
          </a:xfrm>
        </p:spPr>
        <p:txBody>
          <a:bodyPr/>
          <a:lstStyle/>
          <a:p>
            <a:r>
              <a:rPr lang="en-US" dirty="0"/>
              <a:t>Resilience Action Plan Sub Committee Conference Call</a:t>
            </a:r>
            <a:br>
              <a:rPr lang="en-US" dirty="0"/>
            </a:br>
            <a:r>
              <a:rPr lang="en-US" dirty="0"/>
              <a:t>SLR projections</a:t>
            </a:r>
          </a:p>
        </p:txBody>
      </p:sp>
      <p:sp>
        <p:nvSpPr>
          <p:cNvPr id="3" name="Subtitle 2">
            <a:extLst>
              <a:ext uri="{FF2B5EF4-FFF2-40B4-BE49-F238E27FC236}">
                <a16:creationId xmlns:a16="http://schemas.microsoft.com/office/drawing/2014/main" id="{59B42D9F-CC7C-4089-B614-5F272FB5B695}"/>
              </a:ext>
            </a:extLst>
          </p:cNvPr>
          <p:cNvSpPr>
            <a:spLocks noGrp="1"/>
          </p:cNvSpPr>
          <p:nvPr>
            <p:ph type="subTitle" idx="1"/>
          </p:nvPr>
        </p:nvSpPr>
        <p:spPr>
          <a:xfrm>
            <a:off x="1100051" y="5344081"/>
            <a:ext cx="10058400" cy="615559"/>
          </a:xfrm>
        </p:spPr>
        <p:txBody>
          <a:bodyPr/>
          <a:lstStyle/>
          <a:p>
            <a:r>
              <a:rPr lang="en-US" dirty="0"/>
              <a:t>March 29, 2018</a:t>
            </a:r>
          </a:p>
          <a:p>
            <a:endParaRPr lang="en-US" dirty="0"/>
          </a:p>
        </p:txBody>
      </p:sp>
      <p:pic>
        <p:nvPicPr>
          <p:cNvPr id="7" name="Picture 6">
            <a:extLst>
              <a:ext uri="{FF2B5EF4-FFF2-40B4-BE49-F238E27FC236}">
                <a16:creationId xmlns:a16="http://schemas.microsoft.com/office/drawing/2014/main" id="{70A20EE7-6BE0-429E-95AF-314C256CED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3151" y="4442558"/>
            <a:ext cx="1803046" cy="1803046"/>
          </a:xfrm>
          <a:prstGeom prst="rect">
            <a:avLst/>
          </a:prstGeom>
        </p:spPr>
      </p:pic>
    </p:spTree>
    <p:extLst>
      <p:ext uri="{BB962C8B-B14F-4D97-AF65-F5344CB8AC3E}">
        <p14:creationId xmlns:p14="http://schemas.microsoft.com/office/powerpoint/2010/main" val="1308445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tint val="95000"/>
              <a:satMod val="170000"/>
            </a:schemeClr>
          </a:solidFill>
          <a:ln>
            <a:noFill/>
          </a:ln>
          <a:effectLst/>
        </p:spPr>
      </p:sp>
      <p:grpSp>
        <p:nvGrpSpPr>
          <p:cNvPr id="10" name="Group 9">
            <a:extLst>
              <a:ext uri="{FF2B5EF4-FFF2-40B4-BE49-F238E27FC236}">
                <a16:creationId xmlns:a16="http://schemas.microsoft.com/office/drawing/2014/main" id="{8C89EA62-F38E-4285-A105-C5E1BD360093}"/>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1" name="Freeform 6">
              <a:extLst>
                <a:ext uri="{FF2B5EF4-FFF2-40B4-BE49-F238E27FC236}">
                  <a16:creationId xmlns:a16="http://schemas.microsoft.com/office/drawing/2014/main" id="{2CF6E46A-CCCD-4728-B011-E147B23629A3}"/>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2" name="Freeform 6">
              <a:extLst>
                <a:ext uri="{FF2B5EF4-FFF2-40B4-BE49-F238E27FC236}">
                  <a16:creationId xmlns:a16="http://schemas.microsoft.com/office/drawing/2014/main" id="{2E2C684B-30C9-4689-A529-EBF1B8ADB215}"/>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14" name="Rectangle 13" title="Background Shape">
            <a:extLst>
              <a:ext uri="{FF2B5EF4-FFF2-40B4-BE49-F238E27FC236}">
                <a16:creationId xmlns:a16="http://schemas.microsoft.com/office/drawing/2014/main" id="{F6B7BFBD-C488-4B5B-ABE5-8256F3FFB04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376"/>
            <a:ext cx="1219199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6" name="Freeform 6">
            <a:extLst>
              <a:ext uri="{FF2B5EF4-FFF2-40B4-BE49-F238E27FC236}">
                <a16:creationId xmlns:a16="http://schemas.microsoft.com/office/drawing/2014/main" id="{2BA7674F-A261-445A-AE3A-A0AA30620EC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671285" y="62665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8" name="Rectangle 17">
            <a:extLst>
              <a:ext uri="{FF2B5EF4-FFF2-40B4-BE49-F238E27FC236}">
                <a16:creationId xmlns:a16="http://schemas.microsoft.com/office/drawing/2014/main" id="{BA53A58C-A067-4B87-B48C-CB90C1FA0FE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6632" y="1010265"/>
            <a:ext cx="11115368"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704550-224A-47E2-9F92-D90A54586829}"/>
              </a:ext>
            </a:extLst>
          </p:cNvPr>
          <p:cNvSpPr>
            <a:spLocks noGrp="1"/>
          </p:cNvSpPr>
          <p:nvPr>
            <p:ph type="title"/>
          </p:nvPr>
        </p:nvSpPr>
        <p:spPr>
          <a:xfrm>
            <a:off x="1720098" y="1653731"/>
            <a:ext cx="9383757" cy="3935906"/>
          </a:xfrm>
        </p:spPr>
        <p:txBody>
          <a:bodyPr vert="horz" lIns="91440" tIns="45720" rIns="91440" bIns="45720" rtlCol="0" anchor="t">
            <a:normAutofit/>
          </a:bodyPr>
          <a:lstStyle/>
          <a:p>
            <a:r>
              <a:rPr lang="en-US" sz="8800" cap="all" dirty="0"/>
              <a:t>Open Discussion and Questions</a:t>
            </a:r>
          </a:p>
        </p:txBody>
      </p:sp>
    </p:spTree>
    <p:extLst>
      <p:ext uri="{BB962C8B-B14F-4D97-AF65-F5344CB8AC3E}">
        <p14:creationId xmlns:p14="http://schemas.microsoft.com/office/powerpoint/2010/main" val="1137933954"/>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tint val="95000"/>
              <a:satMod val="170000"/>
            </a:schemeClr>
          </a:solidFill>
          <a:ln>
            <a:noFill/>
          </a:ln>
          <a:effectLst/>
        </p:spPr>
      </p:sp>
      <p:grpSp>
        <p:nvGrpSpPr>
          <p:cNvPr id="10" name="Group 9">
            <a:extLst>
              <a:ext uri="{FF2B5EF4-FFF2-40B4-BE49-F238E27FC236}">
                <a16:creationId xmlns:a16="http://schemas.microsoft.com/office/drawing/2014/main" id="{8C89EA62-F38E-4285-A105-C5E1BD360093}"/>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1" name="Freeform 6">
              <a:extLst>
                <a:ext uri="{FF2B5EF4-FFF2-40B4-BE49-F238E27FC236}">
                  <a16:creationId xmlns:a16="http://schemas.microsoft.com/office/drawing/2014/main" id="{2CF6E46A-CCCD-4728-B011-E147B23629A3}"/>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2" name="Freeform 6">
              <a:extLst>
                <a:ext uri="{FF2B5EF4-FFF2-40B4-BE49-F238E27FC236}">
                  <a16:creationId xmlns:a16="http://schemas.microsoft.com/office/drawing/2014/main" id="{2E2C684B-30C9-4689-A529-EBF1B8ADB215}"/>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14" name="Rectangle 13" title="Background Shape">
            <a:extLst>
              <a:ext uri="{FF2B5EF4-FFF2-40B4-BE49-F238E27FC236}">
                <a16:creationId xmlns:a16="http://schemas.microsoft.com/office/drawing/2014/main" id="{F6B7BFBD-C488-4B5B-ABE5-8256F3FFB04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376"/>
            <a:ext cx="1219199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6" name="Freeform 6">
            <a:extLst>
              <a:ext uri="{FF2B5EF4-FFF2-40B4-BE49-F238E27FC236}">
                <a16:creationId xmlns:a16="http://schemas.microsoft.com/office/drawing/2014/main" id="{2BA7674F-A261-445A-AE3A-A0AA30620EC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671285" y="62665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8" name="Rectangle 17">
            <a:extLst>
              <a:ext uri="{FF2B5EF4-FFF2-40B4-BE49-F238E27FC236}">
                <a16:creationId xmlns:a16="http://schemas.microsoft.com/office/drawing/2014/main" id="{BA53A58C-A067-4B87-B48C-CB90C1FA0FE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6632" y="1010265"/>
            <a:ext cx="11115368"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704550-224A-47E2-9F92-D90A54586829}"/>
              </a:ext>
            </a:extLst>
          </p:cNvPr>
          <p:cNvSpPr>
            <a:spLocks noGrp="1"/>
          </p:cNvSpPr>
          <p:nvPr>
            <p:ph type="title"/>
          </p:nvPr>
        </p:nvSpPr>
        <p:spPr>
          <a:xfrm>
            <a:off x="1720098" y="1653731"/>
            <a:ext cx="9383757" cy="3935906"/>
          </a:xfrm>
        </p:spPr>
        <p:txBody>
          <a:bodyPr vert="horz" lIns="91440" tIns="45720" rIns="91440" bIns="45720" rtlCol="0" anchor="t">
            <a:normAutofit fontScale="90000"/>
          </a:bodyPr>
          <a:lstStyle/>
          <a:p>
            <a:r>
              <a:rPr lang="en-US" sz="8800" cap="all" dirty="0"/>
              <a:t>Next Steps</a:t>
            </a:r>
            <a:br>
              <a:rPr lang="en-US" sz="8800" cap="all" dirty="0"/>
            </a:br>
            <a:br>
              <a:rPr lang="en-US" sz="8800" cap="all" dirty="0"/>
            </a:br>
            <a:r>
              <a:rPr lang="en-US" sz="5400" cap="all" dirty="0"/>
              <a:t>Next Call </a:t>
            </a:r>
            <a:r>
              <a:rPr lang="en-US" sz="5400" cap="all"/>
              <a:t>– August 31, </a:t>
            </a:r>
            <a:r>
              <a:rPr lang="en-US" sz="5400" cap="all" dirty="0"/>
              <a:t>10 AM</a:t>
            </a:r>
            <a:endParaRPr lang="en-US" sz="8800" cap="all" dirty="0"/>
          </a:p>
        </p:txBody>
      </p:sp>
    </p:spTree>
    <p:extLst>
      <p:ext uri="{BB962C8B-B14F-4D97-AF65-F5344CB8AC3E}">
        <p14:creationId xmlns:p14="http://schemas.microsoft.com/office/powerpoint/2010/main" val="245232793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9FFC7-C65C-43F8-A7F9-7FC977314F2B}"/>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83EC3A54-136B-436D-9122-D014B79E0894}"/>
              </a:ext>
            </a:extLst>
          </p:cNvPr>
          <p:cNvSpPr>
            <a:spLocks noGrp="1"/>
          </p:cNvSpPr>
          <p:nvPr>
            <p:ph idx="1"/>
          </p:nvPr>
        </p:nvSpPr>
        <p:spPr>
          <a:xfrm>
            <a:off x="1371600" y="1747520"/>
            <a:ext cx="10647680" cy="4673600"/>
          </a:xfrm>
        </p:spPr>
        <p:txBody>
          <a:bodyPr>
            <a:normAutofit/>
          </a:bodyPr>
          <a:lstStyle/>
          <a:p>
            <a:r>
              <a:rPr lang="en-US" sz="2800" dirty="0"/>
              <a:t>Welcome and Roll Call</a:t>
            </a:r>
          </a:p>
          <a:p>
            <a:r>
              <a:rPr lang="en-US" sz="2800" dirty="0"/>
              <a:t>SLR Recommendation Review </a:t>
            </a:r>
          </a:p>
          <a:p>
            <a:r>
              <a:rPr lang="en-US" sz="2800" dirty="0"/>
              <a:t>Documents</a:t>
            </a:r>
          </a:p>
          <a:p>
            <a:r>
              <a:rPr lang="en-US" sz="2800" dirty="0"/>
              <a:t>Next Steps</a:t>
            </a:r>
          </a:p>
          <a:p>
            <a:r>
              <a:rPr lang="en-US" sz="2800" dirty="0"/>
              <a:t>Open Discussion and Questions</a:t>
            </a:r>
          </a:p>
          <a:p>
            <a:endParaRPr lang="en-US" dirty="0"/>
          </a:p>
          <a:p>
            <a:endParaRPr lang="en-US" dirty="0"/>
          </a:p>
        </p:txBody>
      </p:sp>
    </p:spTree>
    <p:extLst>
      <p:ext uri="{BB962C8B-B14F-4D97-AF65-F5344CB8AC3E}">
        <p14:creationId xmlns:p14="http://schemas.microsoft.com/office/powerpoint/2010/main" val="2829825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tint val="95000"/>
              <a:satMod val="170000"/>
            </a:schemeClr>
          </a:solidFill>
          <a:ln>
            <a:noFill/>
          </a:ln>
          <a:effectLst/>
        </p:spPr>
      </p:sp>
      <p:grpSp>
        <p:nvGrpSpPr>
          <p:cNvPr id="10" name="Group 9">
            <a:extLst>
              <a:ext uri="{FF2B5EF4-FFF2-40B4-BE49-F238E27FC236}">
                <a16:creationId xmlns:a16="http://schemas.microsoft.com/office/drawing/2014/main" id="{8C89EA62-F38E-4285-A105-C5E1BD360093}"/>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1" name="Freeform 6">
              <a:extLst>
                <a:ext uri="{FF2B5EF4-FFF2-40B4-BE49-F238E27FC236}">
                  <a16:creationId xmlns:a16="http://schemas.microsoft.com/office/drawing/2014/main" id="{2CF6E46A-CCCD-4728-B011-E147B23629A3}"/>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2" name="Freeform 6">
              <a:extLst>
                <a:ext uri="{FF2B5EF4-FFF2-40B4-BE49-F238E27FC236}">
                  <a16:creationId xmlns:a16="http://schemas.microsoft.com/office/drawing/2014/main" id="{2E2C684B-30C9-4689-A529-EBF1B8ADB215}"/>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14" name="Rectangle 13" title="Background Shape">
            <a:extLst>
              <a:ext uri="{FF2B5EF4-FFF2-40B4-BE49-F238E27FC236}">
                <a16:creationId xmlns:a16="http://schemas.microsoft.com/office/drawing/2014/main" id="{F6B7BFBD-C488-4B5B-ABE5-8256F3FFB04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376"/>
            <a:ext cx="1219199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6" name="Freeform 6">
            <a:extLst>
              <a:ext uri="{FF2B5EF4-FFF2-40B4-BE49-F238E27FC236}">
                <a16:creationId xmlns:a16="http://schemas.microsoft.com/office/drawing/2014/main" id="{2BA7674F-A261-445A-AE3A-A0AA30620EC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671285" y="62665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8" name="Rectangle 17">
            <a:extLst>
              <a:ext uri="{FF2B5EF4-FFF2-40B4-BE49-F238E27FC236}">
                <a16:creationId xmlns:a16="http://schemas.microsoft.com/office/drawing/2014/main" id="{BA53A58C-A067-4B87-B48C-CB90C1FA0FE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6632" y="1010265"/>
            <a:ext cx="11115368"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704550-224A-47E2-9F92-D90A54586829}"/>
              </a:ext>
            </a:extLst>
          </p:cNvPr>
          <p:cNvSpPr>
            <a:spLocks noGrp="1"/>
          </p:cNvSpPr>
          <p:nvPr>
            <p:ph type="title"/>
          </p:nvPr>
        </p:nvSpPr>
        <p:spPr>
          <a:xfrm>
            <a:off x="1720098" y="1653731"/>
            <a:ext cx="9383757" cy="3935906"/>
          </a:xfrm>
        </p:spPr>
        <p:txBody>
          <a:bodyPr vert="horz" lIns="91440" tIns="45720" rIns="91440" bIns="45720" rtlCol="0" anchor="t">
            <a:normAutofit fontScale="90000"/>
          </a:bodyPr>
          <a:lstStyle/>
          <a:p>
            <a:r>
              <a:rPr lang="en-US" sz="8800" cap="all" dirty="0"/>
              <a:t>Sea Level Rise projections</a:t>
            </a:r>
            <a:br>
              <a:rPr lang="en-US" sz="8800" cap="all" dirty="0"/>
            </a:br>
            <a:r>
              <a:rPr lang="en-US" sz="8800" cap="all" dirty="0"/>
              <a:t>Recommendation review</a:t>
            </a:r>
          </a:p>
        </p:txBody>
      </p:sp>
    </p:spTree>
    <p:extLst>
      <p:ext uri="{BB962C8B-B14F-4D97-AF65-F5344CB8AC3E}">
        <p14:creationId xmlns:p14="http://schemas.microsoft.com/office/powerpoint/2010/main" val="295596711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0BC9609-A8AF-411F-A9E0-C3B93C8945C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 3">
            <a:extLst>
              <a:ext uri="{FF2B5EF4-FFF2-40B4-BE49-F238E27FC236}">
                <a16:creationId xmlns:a16="http://schemas.microsoft.com/office/drawing/2014/main" id="{00000000-0008-0000-0000-000002000000}"/>
              </a:ext>
            </a:extLst>
          </p:cNvPr>
          <p:cNvGraphicFramePr/>
          <p:nvPr>
            <p:extLst>
              <p:ext uri="{D42A27DB-BD31-4B8C-83A1-F6EECF244321}">
                <p14:modId xmlns:p14="http://schemas.microsoft.com/office/powerpoint/2010/main" val="2517050753"/>
              </p:ext>
            </p:extLst>
          </p:nvPr>
        </p:nvGraphicFramePr>
        <p:xfrm>
          <a:off x="951345" y="314035"/>
          <a:ext cx="10095346" cy="61052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32340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8B885-5085-45D3-A634-4D85E3ECCBF3}"/>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ED55CBF0-405A-4214-BEFA-3B8EC2C75B60}"/>
              </a:ext>
            </a:extLst>
          </p:cNvPr>
          <p:cNvSpPr>
            <a:spLocks noGrp="1"/>
          </p:cNvSpPr>
          <p:nvPr>
            <p:ph idx="1"/>
          </p:nvPr>
        </p:nvSpPr>
        <p:spPr/>
        <p:txBody>
          <a:bodyPr/>
          <a:lstStyle/>
          <a:p>
            <a:r>
              <a:rPr lang="en-US" dirty="0"/>
              <a:t>The sea level rise projection subcommittee associated with the East Central Florida Regional Resilience Action Plan provides the following recommendation for the east central Florida region for planning for sea level rise: </a:t>
            </a:r>
          </a:p>
          <a:p>
            <a:pPr marL="0" indent="0">
              <a:buNone/>
            </a:pPr>
            <a:r>
              <a:rPr lang="en-US" i="1" dirty="0"/>
              <a:t>No one projection rate curve should be used for planning purposes. Instead, a range of rise should be considered based upon the vulnerability, allowable risk, and operational life span of a facility or development.  The range should include a minimum rise of feet 5.15 by 2100 (associated with the 2013 USACE High) with an upper range of 8.5 feet by 2100 (2017 NOAA High).  Short term planning should consider 2040 (20 year planning horizon), 2070 as medium term planning (50 year planning horizon) and 2100 as long term planning (80 year planning horizon).</a:t>
            </a:r>
            <a:endParaRPr lang="en-US" dirty="0"/>
          </a:p>
        </p:txBody>
      </p:sp>
    </p:spTree>
    <p:extLst>
      <p:ext uri="{BB962C8B-B14F-4D97-AF65-F5344CB8AC3E}">
        <p14:creationId xmlns:p14="http://schemas.microsoft.com/office/powerpoint/2010/main" val="3223847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B59E67D-035A-4BE8-99A1-50D50FE9AC5A}"/>
              </a:ext>
            </a:extLst>
          </p:cNvPr>
          <p:cNvSpPr/>
          <p:nvPr/>
        </p:nvSpPr>
        <p:spPr>
          <a:xfrm>
            <a:off x="769727" y="230503"/>
            <a:ext cx="11083636" cy="6524863"/>
          </a:xfrm>
          <a:prstGeom prst="rect">
            <a:avLst/>
          </a:prstGeom>
        </p:spPr>
        <p:txBody>
          <a:bodyPr wrap="square">
            <a:spAutoFit/>
          </a:bodyPr>
          <a:lstStyle/>
          <a:p>
            <a:r>
              <a:rPr lang="en-US" sz="2200" dirty="0"/>
              <a:t>Upper Bound Description</a:t>
            </a:r>
          </a:p>
          <a:p>
            <a:r>
              <a:rPr lang="en-US" sz="2200" dirty="0"/>
              <a:t>The sea level rise estimates associated with the NOAA 2017 High rate curve are recommended as the upper bound of the planning scenario. These data are recommended for assessment and adaptation planning of those facilities that have little risk tolerance and long functional life span, and new/proposed development or significant intensification on previously undeveloped or minimally developed land that may be in future fringes of vulnerable areas. The upper range of sea level rise planning should consider the local estimate for the forecasted year of life expectancy of the facility or infrastructure. Based on the regional approach of 2040, 2070 and 2100 planning horizons, facilities requiring a high level of sea level rise planning are recommended to plan for a minimum of 4.5 feet of sea level rise for 2070 and 8.5 feet for 2100.</a:t>
            </a:r>
          </a:p>
          <a:p>
            <a:endParaRPr lang="en-US" sz="2200" dirty="0"/>
          </a:p>
          <a:p>
            <a:r>
              <a:rPr lang="en-US" sz="2200" dirty="0"/>
              <a:t>Lower Bound Description</a:t>
            </a:r>
          </a:p>
          <a:p>
            <a:r>
              <a:rPr lang="en-US" sz="2200" dirty="0"/>
              <a:t>The recommended minimal or lower bound of planning level for consideration is the USACE 2013  High Rate Curve or a minimum planning of 5.15 feet of rise by 2100 (1.22 ft. by 2040 and 2.85 ft by 2070). This minimal planning level would be recommended for facilities of little significance in terms of the health, safety and welfare of the community, facilities with a short time-frame of functionality or facilities that are easily relocated.</a:t>
            </a:r>
          </a:p>
          <a:p>
            <a:endParaRPr lang="en-US" sz="2200" dirty="0"/>
          </a:p>
        </p:txBody>
      </p:sp>
    </p:spTree>
    <p:extLst>
      <p:ext uri="{BB962C8B-B14F-4D97-AF65-F5344CB8AC3E}">
        <p14:creationId xmlns:p14="http://schemas.microsoft.com/office/powerpoint/2010/main" val="3625282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F2D82-5167-4933-AE27-3219B9FA8D1C}"/>
              </a:ext>
            </a:extLst>
          </p:cNvPr>
          <p:cNvSpPr>
            <a:spLocks noGrp="1"/>
          </p:cNvSpPr>
          <p:nvPr>
            <p:ph type="title"/>
          </p:nvPr>
        </p:nvSpPr>
        <p:spPr>
          <a:xfrm>
            <a:off x="5849470" y="685800"/>
            <a:ext cx="5123330" cy="1485900"/>
          </a:xfrm>
        </p:spPr>
        <p:txBody>
          <a:bodyPr/>
          <a:lstStyle/>
          <a:p>
            <a:r>
              <a:rPr lang="en-US" dirty="0"/>
              <a:t>Documents</a:t>
            </a:r>
          </a:p>
        </p:txBody>
      </p:sp>
      <p:sp>
        <p:nvSpPr>
          <p:cNvPr id="3" name="Content Placeholder 2">
            <a:extLst>
              <a:ext uri="{FF2B5EF4-FFF2-40B4-BE49-F238E27FC236}">
                <a16:creationId xmlns:a16="http://schemas.microsoft.com/office/drawing/2014/main" id="{CF6022B4-0976-40F8-8ED9-FDB1CFB8BC03}"/>
              </a:ext>
            </a:extLst>
          </p:cNvPr>
          <p:cNvSpPr>
            <a:spLocks noGrp="1"/>
          </p:cNvSpPr>
          <p:nvPr>
            <p:ph idx="1"/>
          </p:nvPr>
        </p:nvSpPr>
        <p:spPr>
          <a:xfrm>
            <a:off x="5849468" y="1635369"/>
            <a:ext cx="5123331" cy="4232031"/>
          </a:xfrm>
        </p:spPr>
        <p:txBody>
          <a:bodyPr>
            <a:normAutofit fontScale="85000" lnSpcReduction="20000"/>
          </a:bodyPr>
          <a:lstStyle/>
          <a:p>
            <a:r>
              <a:rPr lang="en-US" dirty="0"/>
              <a:t>One-to three pager describing the recommendation range and why, include chart and table. </a:t>
            </a:r>
          </a:p>
          <a:p>
            <a:pPr marL="0" indent="0">
              <a:buNone/>
            </a:pPr>
            <a:r>
              <a:rPr lang="en-US" dirty="0"/>
              <a:t>	Provide links to USACE download 	page and other relevant information 	including the studies sent after last 	meeting</a:t>
            </a:r>
          </a:p>
          <a:p>
            <a:r>
              <a:rPr lang="en-US" dirty="0"/>
              <a:t>Technical Document </a:t>
            </a:r>
          </a:p>
          <a:p>
            <a:pPr lvl="1"/>
            <a:r>
              <a:rPr lang="en-US" dirty="0"/>
              <a:t>Can this be rolled into the above due to links, etc.?</a:t>
            </a:r>
          </a:p>
          <a:p>
            <a:pPr lvl="1"/>
            <a:r>
              <a:rPr lang="en-US" dirty="0"/>
              <a:t>What is the goal?</a:t>
            </a:r>
          </a:p>
          <a:p>
            <a:r>
              <a:rPr lang="en-US" dirty="0"/>
              <a:t>Guidance document</a:t>
            </a:r>
          </a:p>
          <a:p>
            <a:pPr lvl="1"/>
            <a:r>
              <a:rPr lang="en-US" dirty="0"/>
              <a:t>Include the above and what else?</a:t>
            </a:r>
          </a:p>
          <a:p>
            <a:pPr lvl="1"/>
            <a:r>
              <a:rPr lang="en-US" dirty="0"/>
              <a:t>Use RCAP as example – or - </a:t>
            </a:r>
          </a:p>
          <a:p>
            <a:pPr lvl="1"/>
            <a:r>
              <a:rPr lang="en-US" dirty="0"/>
              <a:t>Not reinvent the wheel?</a:t>
            </a:r>
          </a:p>
          <a:p>
            <a:pPr lvl="1"/>
            <a:r>
              <a:rPr lang="en-US" dirty="0"/>
              <a:t>Future funding? DEO?</a:t>
            </a:r>
          </a:p>
        </p:txBody>
      </p:sp>
      <p:pic>
        <p:nvPicPr>
          <p:cNvPr id="4" name="Picture 3">
            <a:extLst>
              <a:ext uri="{FF2B5EF4-FFF2-40B4-BE49-F238E27FC236}">
                <a16:creationId xmlns:a16="http://schemas.microsoft.com/office/drawing/2014/main" id="{5F003AD1-BC6F-4070-B81E-936603B95713}"/>
              </a:ext>
            </a:extLst>
          </p:cNvPr>
          <p:cNvPicPr>
            <a:picLocks noChangeAspect="1"/>
          </p:cNvPicPr>
          <p:nvPr/>
        </p:nvPicPr>
        <p:blipFill>
          <a:blip r:embed="rId2"/>
          <a:stretch>
            <a:fillRect/>
          </a:stretch>
        </p:blipFill>
        <p:spPr>
          <a:xfrm>
            <a:off x="659251" y="0"/>
            <a:ext cx="5123329" cy="6858000"/>
          </a:xfrm>
          <a:prstGeom prst="rect">
            <a:avLst/>
          </a:prstGeom>
        </p:spPr>
      </p:pic>
    </p:spTree>
    <p:extLst>
      <p:ext uri="{BB962C8B-B14F-4D97-AF65-F5344CB8AC3E}">
        <p14:creationId xmlns:p14="http://schemas.microsoft.com/office/powerpoint/2010/main" val="1940733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tint val="95000"/>
              <a:satMod val="170000"/>
            </a:schemeClr>
          </a:solidFill>
          <a:ln>
            <a:noFill/>
          </a:ln>
          <a:effectLst/>
        </p:spPr>
      </p:sp>
      <p:grpSp>
        <p:nvGrpSpPr>
          <p:cNvPr id="10" name="Group 9">
            <a:extLst>
              <a:ext uri="{FF2B5EF4-FFF2-40B4-BE49-F238E27FC236}">
                <a16:creationId xmlns:a16="http://schemas.microsoft.com/office/drawing/2014/main" id="{8C89EA62-F38E-4285-A105-C5E1BD360093}"/>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1" name="Freeform 6">
              <a:extLst>
                <a:ext uri="{FF2B5EF4-FFF2-40B4-BE49-F238E27FC236}">
                  <a16:creationId xmlns:a16="http://schemas.microsoft.com/office/drawing/2014/main" id="{2CF6E46A-CCCD-4728-B011-E147B23629A3}"/>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2" name="Freeform 6">
              <a:extLst>
                <a:ext uri="{FF2B5EF4-FFF2-40B4-BE49-F238E27FC236}">
                  <a16:creationId xmlns:a16="http://schemas.microsoft.com/office/drawing/2014/main" id="{2E2C684B-30C9-4689-A529-EBF1B8ADB215}"/>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14" name="Rectangle 13" title="Background Shape">
            <a:extLst>
              <a:ext uri="{FF2B5EF4-FFF2-40B4-BE49-F238E27FC236}">
                <a16:creationId xmlns:a16="http://schemas.microsoft.com/office/drawing/2014/main" id="{F6B7BFBD-C488-4B5B-ABE5-8256F3FFB04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376"/>
            <a:ext cx="1219199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6" name="Freeform 6">
            <a:extLst>
              <a:ext uri="{FF2B5EF4-FFF2-40B4-BE49-F238E27FC236}">
                <a16:creationId xmlns:a16="http://schemas.microsoft.com/office/drawing/2014/main" id="{2BA7674F-A261-445A-AE3A-A0AA30620EC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671285" y="62665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8" name="Rectangle 17">
            <a:extLst>
              <a:ext uri="{FF2B5EF4-FFF2-40B4-BE49-F238E27FC236}">
                <a16:creationId xmlns:a16="http://schemas.microsoft.com/office/drawing/2014/main" id="{BA53A58C-A067-4B87-B48C-CB90C1FA0FE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6632" y="1010265"/>
            <a:ext cx="11115368"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704550-224A-47E2-9F92-D90A54586829}"/>
              </a:ext>
            </a:extLst>
          </p:cNvPr>
          <p:cNvSpPr>
            <a:spLocks noGrp="1"/>
          </p:cNvSpPr>
          <p:nvPr>
            <p:ph type="title"/>
          </p:nvPr>
        </p:nvSpPr>
        <p:spPr>
          <a:xfrm>
            <a:off x="1720098" y="1653731"/>
            <a:ext cx="9383757" cy="3935906"/>
          </a:xfrm>
        </p:spPr>
        <p:txBody>
          <a:bodyPr vert="horz" lIns="91440" tIns="45720" rIns="91440" bIns="45720" rtlCol="0" anchor="t">
            <a:normAutofit/>
          </a:bodyPr>
          <a:lstStyle/>
          <a:p>
            <a:r>
              <a:rPr lang="en-US" sz="8800" cap="all" dirty="0"/>
              <a:t>Next Steps</a:t>
            </a:r>
          </a:p>
        </p:txBody>
      </p:sp>
    </p:spTree>
    <p:extLst>
      <p:ext uri="{BB962C8B-B14F-4D97-AF65-F5344CB8AC3E}">
        <p14:creationId xmlns:p14="http://schemas.microsoft.com/office/powerpoint/2010/main" val="3337428274"/>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F9432-5388-4AB0-8C8A-5A07FC42E3E2}"/>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6D521823-5689-4719-AC01-E8AD65499211}"/>
              </a:ext>
            </a:extLst>
          </p:cNvPr>
          <p:cNvSpPr>
            <a:spLocks noGrp="1"/>
          </p:cNvSpPr>
          <p:nvPr>
            <p:ph idx="1"/>
          </p:nvPr>
        </p:nvSpPr>
        <p:spPr/>
        <p:txBody>
          <a:bodyPr/>
          <a:lstStyle/>
          <a:p>
            <a:r>
              <a:rPr lang="en-US" dirty="0"/>
              <a:t>Notes/changes from today’s call</a:t>
            </a:r>
          </a:p>
          <a:p>
            <a:r>
              <a:rPr lang="en-US" dirty="0"/>
              <a:t>Development of draft of recommendation summary by August for team review.</a:t>
            </a:r>
          </a:p>
          <a:p>
            <a:r>
              <a:rPr lang="en-US" dirty="0"/>
              <a:t>Next Call will be August 31</a:t>
            </a:r>
            <a:r>
              <a:rPr lang="en-US" baseline="30000" dirty="0"/>
              <a:t>st</a:t>
            </a:r>
            <a:r>
              <a:rPr lang="en-US" dirty="0"/>
              <a:t> to go over comments from the recommendation</a:t>
            </a:r>
          </a:p>
          <a:p>
            <a:pPr lvl="1"/>
            <a:r>
              <a:rPr lang="en-US" dirty="0"/>
              <a:t>Unless an “emergency” call is needed</a:t>
            </a:r>
          </a:p>
        </p:txBody>
      </p:sp>
    </p:spTree>
    <p:extLst>
      <p:ext uri="{BB962C8B-B14F-4D97-AF65-F5344CB8AC3E}">
        <p14:creationId xmlns:p14="http://schemas.microsoft.com/office/powerpoint/2010/main" val="55985195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3449</TotalTime>
  <Words>480</Words>
  <Application>Microsoft Office PowerPoint</Application>
  <PresentationFormat>Widescreen</PresentationFormat>
  <Paragraphs>45</Paragraphs>
  <Slides>11</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Calibri</vt:lpstr>
      <vt:lpstr>Franklin Gothic Book</vt:lpstr>
      <vt:lpstr>Crop</vt:lpstr>
      <vt:lpstr>Resilience Action Plan Sub Committee Conference Call SLR projections</vt:lpstr>
      <vt:lpstr>Agenda</vt:lpstr>
      <vt:lpstr>Sea Level Rise projections Recommendation review</vt:lpstr>
      <vt:lpstr>PowerPoint Presentation</vt:lpstr>
      <vt:lpstr>Summary</vt:lpstr>
      <vt:lpstr>PowerPoint Presentation</vt:lpstr>
      <vt:lpstr>Documents</vt:lpstr>
      <vt:lpstr>Next Steps</vt:lpstr>
      <vt:lpstr>Next Steps</vt:lpstr>
      <vt:lpstr>Open Discussion and Questions</vt:lpstr>
      <vt:lpstr>Next Steps  Next Call – August 31, 10 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Tara McCue</dc:creator>
  <cp:lastModifiedBy>Tara McCue</cp:lastModifiedBy>
  <cp:revision>113</cp:revision>
  <dcterms:created xsi:type="dcterms:W3CDTF">2017-10-04T16:30:27Z</dcterms:created>
  <dcterms:modified xsi:type="dcterms:W3CDTF">2018-03-28T17:04:41Z</dcterms:modified>
</cp:coreProperties>
</file>